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0" r:id="rId3"/>
    <p:sldId id="260" r:id="rId4"/>
    <p:sldId id="273" r:id="rId5"/>
    <p:sldId id="259" r:id="rId6"/>
    <p:sldId id="265" r:id="rId7"/>
    <p:sldId id="271" r:id="rId8"/>
    <p:sldId id="270" r:id="rId9"/>
    <p:sldId id="269" r:id="rId10"/>
    <p:sldId id="268" r:id="rId11"/>
    <p:sldId id="267" r:id="rId12"/>
    <p:sldId id="266" r:id="rId13"/>
    <p:sldId id="272" r:id="rId14"/>
    <p:sldId id="274" r:id="rId15"/>
    <p:sldId id="279" r:id="rId16"/>
    <p:sldId id="277" r:id="rId17"/>
    <p:sldId id="278" r:id="rId18"/>
    <p:sldId id="281" r:id="rId19"/>
    <p:sldId id="282" r:id="rId20"/>
    <p:sldId id="284" r:id="rId21"/>
    <p:sldId id="285" r:id="rId22"/>
    <p:sldId id="283" r:id="rId23"/>
    <p:sldId id="289" r:id="rId24"/>
    <p:sldId id="288" r:id="rId25"/>
    <p:sldId id="287" r:id="rId26"/>
    <p:sldId id="286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469" autoAdjust="0"/>
    <p:restoredTop sz="86477" autoAdjust="0"/>
  </p:normalViewPr>
  <p:slideViewPr>
    <p:cSldViewPr>
      <p:cViewPr>
        <p:scale>
          <a:sx n="55" d="100"/>
          <a:sy n="55" d="100"/>
        </p:scale>
        <p:origin x="-1560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1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IN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375D964-585A-4F1B-B898-CD3D705E6F19}" type="datetimeFigureOut">
              <a:rPr lang="en-IN" smtClean="0"/>
              <a:pPr/>
              <a:t>07-07-2016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IN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AE2E74C-E34F-4EF8-A98D-A4F14B73C71A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 smtClean="0"/>
              <a:t>JOINT STOCK COMPANY 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smtClean="0"/>
              <a:t>By- </a:t>
            </a:r>
            <a:r>
              <a:rPr lang="en-IN" smtClean="0"/>
              <a:t>RUNA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4866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7250"/>
          </a:xfrm>
        </p:spPr>
        <p:txBody>
          <a:bodyPr/>
          <a:lstStyle/>
          <a:p>
            <a:r>
              <a:rPr lang="en-IN" dirty="0" smtClean="0"/>
              <a:t>Why Company?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30064"/>
          </a:xfrm>
        </p:spPr>
        <p:txBody>
          <a:bodyPr/>
          <a:lstStyle/>
          <a:p>
            <a:pPr marL="64008" indent="0" algn="ctr">
              <a:buNone/>
            </a:pPr>
            <a:r>
              <a:rPr lang="en-IN" dirty="0" smtClean="0"/>
              <a:t>In a partnership we cannot exceed 20 members</a:t>
            </a:r>
          </a:p>
          <a:p>
            <a:pPr marL="64008" indent="0" algn="ctr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dirty="0" smtClean="0"/>
              <a:t>So there is a limit of contribution of capital, resources, wisdom etc.</a:t>
            </a:r>
          </a:p>
          <a:p>
            <a:pPr marL="64008" indent="0" algn="ctr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dirty="0" smtClean="0"/>
              <a:t>Also a risk of unlimited liability</a:t>
            </a:r>
          </a:p>
          <a:p>
            <a:pPr marL="64008" indent="0" algn="ctr">
              <a:buNone/>
            </a:pPr>
            <a:endParaRPr lang="en-IN" dirty="0"/>
          </a:p>
          <a:p>
            <a:pPr marL="64008" indent="0" algn="ctr">
              <a:buNone/>
            </a:pPr>
            <a:endParaRPr lang="en-IN" dirty="0" smtClean="0"/>
          </a:p>
          <a:p>
            <a:pPr marL="64008" indent="0" algn="ctr">
              <a:buNone/>
            </a:pP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4355976" y="2132856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4355976" y="3645024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29647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MEANING OF COMPANY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72816"/>
            <a:ext cx="8435280" cy="4681992"/>
          </a:xfrm>
        </p:spPr>
        <p:txBody>
          <a:bodyPr>
            <a:normAutofit/>
          </a:bodyPr>
          <a:lstStyle/>
          <a:p>
            <a:r>
              <a:rPr lang="en-IN" dirty="0" smtClean="0"/>
              <a:t>A company is an </a:t>
            </a:r>
            <a:r>
              <a:rPr lang="en-IN" b="1" u="sng" dirty="0" smtClean="0"/>
              <a:t>association of persons.</a:t>
            </a:r>
            <a:endParaRPr lang="en-IN" dirty="0" smtClean="0"/>
          </a:p>
          <a:p>
            <a:r>
              <a:rPr lang="en-IN" dirty="0" smtClean="0"/>
              <a:t>It is formed for carrying out </a:t>
            </a:r>
            <a:r>
              <a:rPr lang="en-IN" b="1" u="sng" dirty="0" smtClean="0"/>
              <a:t>business activities </a:t>
            </a:r>
          </a:p>
          <a:p>
            <a:r>
              <a:rPr lang="en-IN" dirty="0" smtClean="0"/>
              <a:t>It a </a:t>
            </a:r>
            <a:r>
              <a:rPr lang="en-IN" b="1" u="sng" dirty="0" smtClean="0"/>
              <a:t>legal statues </a:t>
            </a:r>
            <a:r>
              <a:rPr lang="en-IN" dirty="0" smtClean="0"/>
              <a:t>independent of its members.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5257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JOINT STOCK COMPANY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It is a voluntary association of individuals for profit, having a capital divided into transferable shares, the ownership of which is the condition of membership.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55081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pPr algn="ctr"/>
            <a:r>
              <a:rPr lang="en-IN" sz="4500" dirty="0" smtClean="0"/>
              <a:t>Features</a:t>
            </a:r>
            <a:endParaRPr lang="en-IN" sz="4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8856984" cy="5112568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en-IN" sz="2500" b="1" u="sng" dirty="0" smtClean="0"/>
              <a:t>1.Artificial Person       </a:t>
            </a:r>
          </a:p>
          <a:p>
            <a:pPr marL="64008" indent="0">
              <a:buNone/>
            </a:pPr>
            <a:endParaRPr lang="en-IN" sz="2500" dirty="0" smtClean="0"/>
          </a:p>
          <a:p>
            <a:pPr marL="64008" indent="0">
              <a:buNone/>
            </a:pPr>
            <a:r>
              <a:rPr lang="en-IN" sz="2500" dirty="0"/>
              <a:t> </a:t>
            </a:r>
            <a:r>
              <a:rPr lang="en-IN" sz="2500" dirty="0" smtClean="0"/>
              <a:t>                       Artificial                no body, soul i.e. its </a:t>
            </a:r>
          </a:p>
          <a:p>
            <a:pPr marL="64008" indent="0">
              <a:buNone/>
            </a:pPr>
            <a:r>
              <a:rPr lang="en-IN" sz="2500" dirty="0"/>
              <a:t> </a:t>
            </a:r>
            <a:r>
              <a:rPr lang="en-IN" sz="2500" dirty="0" smtClean="0"/>
              <a:t>                                                      invisible and intangible</a:t>
            </a:r>
          </a:p>
          <a:p>
            <a:pPr marL="64008" indent="0">
              <a:buNone/>
            </a:pPr>
            <a:endParaRPr lang="en-IN" sz="2500" dirty="0"/>
          </a:p>
          <a:p>
            <a:pPr marL="64008" indent="0">
              <a:buNone/>
            </a:pPr>
            <a:r>
              <a:rPr lang="en-IN" sz="2500" dirty="0" smtClean="0"/>
              <a:t>                         Person                  it can incur debts, own </a:t>
            </a:r>
          </a:p>
          <a:p>
            <a:pPr marL="64008" indent="0">
              <a:buNone/>
            </a:pPr>
            <a:r>
              <a:rPr lang="en-IN" sz="2500" dirty="0"/>
              <a:t> </a:t>
            </a:r>
            <a:r>
              <a:rPr lang="en-IN" sz="2500" dirty="0" smtClean="0"/>
              <a:t>                                                     property, borrow money,     </a:t>
            </a:r>
          </a:p>
          <a:p>
            <a:pPr marL="64008" indent="0">
              <a:buNone/>
            </a:pPr>
            <a:r>
              <a:rPr lang="en-IN" sz="2500" dirty="0"/>
              <a:t> </a:t>
            </a:r>
            <a:r>
              <a:rPr lang="en-IN" sz="2500" dirty="0" smtClean="0"/>
              <a:t>                                                      enter contracts etc.                                           </a:t>
            </a:r>
          </a:p>
        </p:txBody>
      </p:sp>
      <p:sp>
        <p:nvSpPr>
          <p:cNvPr id="5" name="Right Arrow 4"/>
          <p:cNvSpPr/>
          <p:nvPr/>
        </p:nvSpPr>
        <p:spPr>
          <a:xfrm>
            <a:off x="3851920" y="24666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ight Arrow 5"/>
          <p:cNvSpPr/>
          <p:nvPr/>
        </p:nvSpPr>
        <p:spPr>
          <a:xfrm>
            <a:off x="3819426" y="38610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1278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324528" cy="6741368"/>
          </a:xfrm>
          <a:ln>
            <a:solidFill>
              <a:schemeClr val="accent1"/>
            </a:solidFill>
          </a:ln>
        </p:spPr>
        <p:txBody>
          <a:bodyPr/>
          <a:lstStyle/>
          <a:p>
            <a:pPr marL="64008" indent="0">
              <a:buNone/>
            </a:pPr>
            <a:endParaRPr lang="en-IN" b="1" u="sng" dirty="0" smtClean="0"/>
          </a:p>
          <a:p>
            <a:pPr marL="64008" indent="0">
              <a:buNone/>
            </a:pPr>
            <a:r>
              <a:rPr lang="en-IN" b="1" u="sng" dirty="0" smtClean="0"/>
              <a:t>2. Separate Legal Entity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Business                Business Owners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IN THE EYES OF LAW</a:t>
            </a:r>
          </a:p>
          <a:p>
            <a:pPr marL="64008" indent="0">
              <a:buNone/>
            </a:pPr>
            <a:r>
              <a:rPr lang="en-IN" dirty="0" smtClean="0"/>
              <a:t>      </a:t>
            </a:r>
            <a:r>
              <a:rPr lang="en-IN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has own legal</a:t>
            </a:r>
          </a:p>
          <a:p>
            <a:pPr marL="64008" indent="0">
              <a:buNone/>
            </a:pPr>
            <a:r>
              <a:rPr lang="en-IN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IN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entity</a:t>
            </a:r>
            <a:endParaRPr lang="en-IN" dirty="0" smtClean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sz="2700" dirty="0" smtClean="0"/>
          </a:p>
          <a:p>
            <a:pPr marL="64008" indent="0">
              <a:buNone/>
            </a:pPr>
            <a:r>
              <a:rPr lang="en-IN" sz="2700" dirty="0" smtClean="0"/>
              <a:t>Assets and Liability                   Assets and Liability </a:t>
            </a:r>
          </a:p>
          <a:p>
            <a:pPr marL="64008" indent="0">
              <a:buNone/>
            </a:pPr>
            <a:r>
              <a:rPr lang="en-IN" sz="2700" dirty="0"/>
              <a:t> </a:t>
            </a:r>
            <a:r>
              <a:rPr lang="en-IN" sz="2700" dirty="0" smtClean="0"/>
              <a:t>     of company </a:t>
            </a:r>
            <a:r>
              <a:rPr lang="en-IN" dirty="0" smtClean="0"/>
              <a:t>                       of its owners</a:t>
            </a:r>
          </a:p>
        </p:txBody>
      </p:sp>
      <p:sp>
        <p:nvSpPr>
          <p:cNvPr id="4" name="Down Arrow 3"/>
          <p:cNvSpPr/>
          <p:nvPr/>
        </p:nvSpPr>
        <p:spPr>
          <a:xfrm>
            <a:off x="3891563" y="2852936"/>
            <a:ext cx="576064" cy="11224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Oval 10"/>
          <p:cNvSpPr/>
          <p:nvPr/>
        </p:nvSpPr>
        <p:spPr>
          <a:xfrm>
            <a:off x="1619672" y="1603865"/>
            <a:ext cx="1728192" cy="645250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ounded Rectangle 12"/>
          <p:cNvSpPr/>
          <p:nvPr/>
        </p:nvSpPr>
        <p:spPr>
          <a:xfrm>
            <a:off x="3499158" y="4293096"/>
            <a:ext cx="1360873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Separate</a:t>
            </a:r>
          </a:p>
          <a:p>
            <a:pPr algn="ctr"/>
            <a:r>
              <a:rPr lang="en-IN" dirty="0" smtClean="0"/>
              <a:t>From </a:t>
            </a:r>
            <a:endParaRPr lang="en-IN" dirty="0"/>
          </a:p>
        </p:txBody>
      </p:sp>
      <p:sp>
        <p:nvSpPr>
          <p:cNvPr id="14" name="Not Equal 13"/>
          <p:cNvSpPr/>
          <p:nvPr/>
        </p:nvSpPr>
        <p:spPr>
          <a:xfrm>
            <a:off x="3778092" y="1746470"/>
            <a:ext cx="803006" cy="36004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16" name="Bent Arrow 15"/>
          <p:cNvSpPr/>
          <p:nvPr/>
        </p:nvSpPr>
        <p:spPr>
          <a:xfrm>
            <a:off x="467544" y="1643643"/>
            <a:ext cx="936104" cy="150464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308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2152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IN" b="1" u="sng" dirty="0" smtClean="0"/>
              <a:t>3. Formation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     time consuming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expensive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complicated</a:t>
            </a:r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REGISTRATION                  Indian Companies</a:t>
            </a:r>
          </a:p>
          <a:p>
            <a:pPr marL="64008" indent="0">
              <a:buNone/>
            </a:pPr>
            <a:r>
              <a:rPr lang="en-IN" dirty="0" smtClean="0"/>
              <a:t>      UNDER                                   Act                        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13989" y="-170059"/>
            <a:ext cx="18002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5000" dirty="0" smtClean="0"/>
              <a:t>}</a:t>
            </a:r>
            <a:endParaRPr lang="en-IN" sz="25000" dirty="0"/>
          </a:p>
        </p:txBody>
      </p:sp>
      <p:sp>
        <p:nvSpPr>
          <p:cNvPr id="7" name="Right Arrow 6"/>
          <p:cNvSpPr/>
          <p:nvPr/>
        </p:nvSpPr>
        <p:spPr>
          <a:xfrm>
            <a:off x="3851920" y="50851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5580112" y="1196752"/>
            <a:ext cx="3384376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500" dirty="0" smtClean="0"/>
              <a:t>Preparation of     Documents</a:t>
            </a:r>
          </a:p>
          <a:p>
            <a:endParaRPr lang="en-IN" sz="2500" dirty="0"/>
          </a:p>
          <a:p>
            <a:r>
              <a:rPr lang="en-IN" sz="2500" dirty="0" smtClean="0"/>
              <a:t>Compliance with several Legal   Requirements</a:t>
            </a:r>
          </a:p>
          <a:p>
            <a:endParaRPr lang="en-IN" sz="2800" dirty="0"/>
          </a:p>
          <a:p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xmlns="" val="426846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/>
              <a:t>4</a:t>
            </a:r>
            <a:r>
              <a:rPr lang="en-IN" b="1" u="sng" dirty="0" smtClean="0"/>
              <a:t>. Perpetual Succession</a:t>
            </a:r>
          </a:p>
          <a:p>
            <a:pPr marL="64008" indent="0">
              <a:buNone/>
            </a:pPr>
            <a:r>
              <a:rPr lang="en-IN" b="1" u="sng" dirty="0"/>
              <a:t> </a:t>
            </a:r>
            <a:r>
              <a:rPr lang="en-IN" b="1" u="sng" dirty="0" smtClean="0"/>
              <a:t>  </a:t>
            </a: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Never ending                  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OR 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Permanent   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Existence                        </a:t>
            </a:r>
          </a:p>
        </p:txBody>
      </p:sp>
      <p:sp>
        <p:nvSpPr>
          <p:cNvPr id="4" name="Oval 3"/>
          <p:cNvSpPr/>
          <p:nvPr/>
        </p:nvSpPr>
        <p:spPr>
          <a:xfrm>
            <a:off x="971600" y="116632"/>
            <a:ext cx="1872208" cy="833890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1665388" y="967457"/>
            <a:ext cx="484632" cy="5173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3347864" y="354004"/>
            <a:ext cx="115212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3000" dirty="0"/>
              <a:t>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55976" y="1300118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000" dirty="0" smtClean="0"/>
              <a:t>Not affected by death              Or</a:t>
            </a:r>
          </a:p>
          <a:p>
            <a:r>
              <a:rPr lang="en-IN" sz="3000" dirty="0" smtClean="0"/>
              <a:t> the coming and going of people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3508" y="4509120"/>
            <a:ext cx="43564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A BUSINESS CAN ONLY</a:t>
            </a:r>
          </a:p>
          <a:p>
            <a:r>
              <a:rPr lang="en-IN" sz="3000" dirty="0" smtClean="0"/>
              <a:t> BE BROUGHT TO AN</a:t>
            </a:r>
          </a:p>
          <a:p>
            <a:r>
              <a:rPr lang="en-IN" sz="3000" dirty="0"/>
              <a:t> </a:t>
            </a:r>
            <a:r>
              <a:rPr lang="en-IN" sz="3000" dirty="0" smtClean="0"/>
              <a:t>     END BY LAW</a:t>
            </a:r>
            <a:endParaRPr lang="en-IN" sz="3000" dirty="0"/>
          </a:p>
        </p:txBody>
      </p:sp>
      <p:sp>
        <p:nvSpPr>
          <p:cNvPr id="10" name="Right Arrow 9"/>
          <p:cNvSpPr/>
          <p:nvPr/>
        </p:nvSpPr>
        <p:spPr>
          <a:xfrm>
            <a:off x="4355976" y="51571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5508104" y="4602795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000" dirty="0" smtClean="0"/>
              <a:t>By procedure of       WINDING UP</a:t>
            </a:r>
            <a:endParaRPr lang="en-IN" sz="3000" dirty="0"/>
          </a:p>
        </p:txBody>
      </p:sp>
    </p:spTree>
    <p:extLst>
      <p:ext uri="{BB962C8B-B14F-4D97-AF65-F5344CB8AC3E}">
        <p14:creationId xmlns:p14="http://schemas.microsoft.com/office/powerpoint/2010/main" xmlns="" val="29348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8136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5. Control</a:t>
            </a:r>
          </a:p>
          <a:p>
            <a:pPr marL="64008" indent="0">
              <a:buNone/>
            </a:pPr>
            <a:endParaRPr lang="en-IN" dirty="0"/>
          </a:p>
        </p:txBody>
      </p:sp>
      <p:sp>
        <p:nvSpPr>
          <p:cNvPr id="4" name="Curved Right Arrow 3"/>
          <p:cNvSpPr/>
          <p:nvPr/>
        </p:nvSpPr>
        <p:spPr>
          <a:xfrm>
            <a:off x="251520" y="1025218"/>
            <a:ext cx="720080" cy="151216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1791285"/>
            <a:ext cx="224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Ownership</a:t>
            </a:r>
          </a:p>
          <a:p>
            <a:r>
              <a:rPr lang="en-IN" sz="3000" dirty="0" smtClean="0"/>
              <a:t>   control</a:t>
            </a:r>
            <a:endParaRPr lang="en-IN" sz="3000" dirty="0"/>
          </a:p>
        </p:txBody>
      </p:sp>
      <p:sp>
        <p:nvSpPr>
          <p:cNvPr id="6" name="Curved Right Arrow 5"/>
          <p:cNvSpPr/>
          <p:nvPr/>
        </p:nvSpPr>
        <p:spPr>
          <a:xfrm>
            <a:off x="179512" y="3068960"/>
            <a:ext cx="792088" cy="165618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3800554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Management </a:t>
            </a:r>
          </a:p>
          <a:p>
            <a:r>
              <a:rPr lang="en-IN" sz="3000" dirty="0" smtClean="0"/>
              <a:t>    Control</a:t>
            </a:r>
            <a:endParaRPr lang="en-IN" sz="3000" dirty="0"/>
          </a:p>
        </p:txBody>
      </p:sp>
      <p:sp>
        <p:nvSpPr>
          <p:cNvPr id="8" name="Right Arrow 7"/>
          <p:cNvSpPr/>
          <p:nvPr/>
        </p:nvSpPr>
        <p:spPr>
          <a:xfrm>
            <a:off x="3216442" y="2060884"/>
            <a:ext cx="1028512" cy="4765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Right Arrow 8"/>
          <p:cNvSpPr/>
          <p:nvPr/>
        </p:nvSpPr>
        <p:spPr>
          <a:xfrm>
            <a:off x="3216442" y="4373182"/>
            <a:ext cx="1028512" cy="4765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TextBox 9"/>
          <p:cNvSpPr txBox="1"/>
          <p:nvPr/>
        </p:nvSpPr>
        <p:spPr>
          <a:xfrm>
            <a:off x="4244954" y="1781300"/>
            <a:ext cx="2592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Exercised by Shareholders</a:t>
            </a:r>
            <a:endParaRPr lang="en-IN" sz="3000" dirty="0"/>
          </a:p>
        </p:txBody>
      </p:sp>
      <p:sp>
        <p:nvSpPr>
          <p:cNvPr id="13" name="TextBox 12"/>
          <p:cNvSpPr txBox="1"/>
          <p:nvPr/>
        </p:nvSpPr>
        <p:spPr>
          <a:xfrm>
            <a:off x="4244954" y="3819258"/>
            <a:ext cx="27770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Exercised by Board of Directors</a:t>
            </a:r>
            <a:endParaRPr lang="en-IN" sz="3000" dirty="0"/>
          </a:p>
        </p:txBody>
      </p:sp>
      <p:sp>
        <p:nvSpPr>
          <p:cNvPr id="14" name="Oval 13"/>
          <p:cNvSpPr/>
          <p:nvPr/>
        </p:nvSpPr>
        <p:spPr>
          <a:xfrm>
            <a:off x="4244954" y="2214797"/>
            <a:ext cx="2527354" cy="645250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Oval 14"/>
          <p:cNvSpPr/>
          <p:nvPr/>
        </p:nvSpPr>
        <p:spPr>
          <a:xfrm>
            <a:off x="4150331" y="4330511"/>
            <a:ext cx="2047306" cy="1042705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6588224" y="1412776"/>
            <a:ext cx="433749" cy="8863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633463" y="5296586"/>
            <a:ext cx="234681" cy="652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758391" y="102521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 smtClean="0"/>
              <a:t>OWNERS</a:t>
            </a:r>
            <a:endParaRPr lang="en-IN" dirty="0"/>
          </a:p>
        </p:txBody>
      </p:sp>
      <p:sp>
        <p:nvSpPr>
          <p:cNvPr id="27" name="TextBox 26"/>
          <p:cNvSpPr txBox="1"/>
          <p:nvPr/>
        </p:nvSpPr>
        <p:spPr>
          <a:xfrm>
            <a:off x="5334862" y="5949280"/>
            <a:ext cx="2229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 smtClean="0"/>
              <a:t>    LEGAL REPRESENTATIVES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18734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6122152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6. Liability </a:t>
            </a:r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Limited to the extent of the capital contributed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Personal assets are free/safe</a:t>
            </a: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259632" y="90872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1256983" y="299695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48315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6168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7. Common seal</a:t>
            </a:r>
          </a:p>
          <a:p>
            <a:pPr marL="64008" indent="0">
              <a:buNone/>
            </a:pPr>
            <a:endParaRPr lang="en-IN" b="1" u="sng" dirty="0" smtClean="0"/>
          </a:p>
          <a:p>
            <a:pPr marL="64008" indent="0">
              <a:buNone/>
            </a:pPr>
            <a:endParaRPr lang="en-IN" b="1" u="sng" dirty="0" smtClean="0"/>
          </a:p>
          <a:p>
            <a:pPr marL="64008" indent="0">
              <a:buNone/>
            </a:pPr>
            <a:r>
              <a:rPr lang="en-IN" dirty="0" smtClean="0"/>
              <a:t>Official signature of company in the form of a Stamp(seal) with name of company engraved on it. </a:t>
            </a:r>
          </a:p>
          <a:p>
            <a:pPr marL="64008" indent="0">
              <a:buNone/>
            </a:pPr>
            <a:r>
              <a:rPr lang="en-IN" dirty="0" smtClean="0"/>
              <a:t>This is a legal requirement.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u="sng" dirty="0" smtClean="0"/>
              <a:t>NEED:</a:t>
            </a:r>
            <a:r>
              <a:rPr lang="en-IN" dirty="0" smtClean="0"/>
              <a:t> arises due to the company being an artificial person and not being able to sign documents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835054" y="764704"/>
            <a:ext cx="576064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92959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8. Risk Bearing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endParaRPr lang="en-IN" b="1" u="sng" dirty="0" smtClean="0"/>
          </a:p>
          <a:p>
            <a:pPr marL="64008" indent="0">
              <a:buNone/>
            </a:pPr>
            <a:r>
              <a:rPr lang="en-IN" dirty="0" smtClean="0"/>
              <a:t>Risk is borne by all shareholders.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Individual risk decreases</a:t>
            </a: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403648" y="836712"/>
            <a:ext cx="648072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1385589" y="2635403"/>
            <a:ext cx="720080" cy="11699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0576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9. Transfer of Shares</a:t>
            </a:r>
          </a:p>
          <a:p>
            <a:pPr marL="64008" indent="0">
              <a:buNone/>
            </a:pPr>
            <a:r>
              <a:rPr lang="en-IN" b="1" u="sng" dirty="0" smtClean="0"/>
              <a:t> 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 smtClean="0"/>
              <a:t>The shareholders enjoy a right to transfer their shares to other persons in the open market.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979712" y="908720"/>
            <a:ext cx="648072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4428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/>
          <a:lstStyle/>
          <a:p>
            <a:pPr algn="ctr"/>
            <a:r>
              <a:rPr lang="en-IN" dirty="0" smtClean="0"/>
              <a:t>Merits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30064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1.Limited liability</a:t>
            </a:r>
          </a:p>
          <a:p>
            <a:pPr marL="64008" indent="0">
              <a:buNone/>
            </a:pPr>
            <a:endParaRPr lang="en-IN" b="1" u="sng" dirty="0" smtClean="0"/>
          </a:p>
          <a:p>
            <a:pPr marL="64008" indent="0">
              <a:buNone/>
            </a:pPr>
            <a:r>
              <a:rPr lang="en-IN" dirty="0" smtClean="0"/>
              <a:t>Limited </a:t>
            </a:r>
            <a:r>
              <a:rPr lang="en-IN" dirty="0"/>
              <a:t>to the extent of the capital </a:t>
            </a:r>
            <a:r>
              <a:rPr lang="en-IN" dirty="0" smtClean="0"/>
              <a:t>contributed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Personal </a:t>
            </a:r>
            <a:r>
              <a:rPr lang="en-IN" dirty="0"/>
              <a:t>assets are </a:t>
            </a:r>
            <a:r>
              <a:rPr lang="en-IN" dirty="0" smtClean="0"/>
              <a:t>free/safe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REDUCES RISK BORNE BY OWNERS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691680" y="1700808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1691680" y="32129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Down Arrow 5"/>
          <p:cNvSpPr/>
          <p:nvPr/>
        </p:nvSpPr>
        <p:spPr>
          <a:xfrm>
            <a:off x="1703616" y="429309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17087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2152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2. Perpetual Existence</a:t>
            </a:r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Change is ownership or management does not affect its continuity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Not affected by death, retirement, insolvency or insanity of its members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MAINTAINS STABILITY OF COMPANY</a:t>
            </a: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979712" y="980728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1993077" y="2420888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Down Arrow 5"/>
          <p:cNvSpPr/>
          <p:nvPr/>
        </p:nvSpPr>
        <p:spPr>
          <a:xfrm>
            <a:off x="1979712" y="4077072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81568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552728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3. Increased resources and production capacity</a:t>
            </a:r>
          </a:p>
          <a:p>
            <a:pPr marL="64008" indent="0">
              <a:buNone/>
            </a:pPr>
            <a:endParaRPr lang="en-IN" b="1" u="sng" dirty="0" smtClean="0"/>
          </a:p>
          <a:p>
            <a:pPr marL="64008" indent="0" algn="ctr">
              <a:buNone/>
            </a:pPr>
            <a:r>
              <a:rPr lang="en-IN" dirty="0"/>
              <a:t>W</a:t>
            </a:r>
            <a:r>
              <a:rPr lang="en-IN" dirty="0" smtClean="0"/>
              <a:t>hen 2 or more enterprises join hands</a:t>
            </a:r>
          </a:p>
          <a:p>
            <a:pPr marL="64008" indent="0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dirty="0" smtClean="0"/>
              <a:t>Both their resources, capital, wisdom etc. are clubbed together</a:t>
            </a:r>
          </a:p>
          <a:p>
            <a:pPr marL="64008" indent="0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dirty="0" smtClean="0"/>
              <a:t>Resources pool increases</a:t>
            </a:r>
          </a:p>
          <a:p>
            <a:pPr marL="64008" indent="0" algn="ctr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dirty="0" smtClean="0"/>
              <a:t>Production Capacity Increases</a:t>
            </a:r>
          </a:p>
          <a:p>
            <a:pPr marL="64008" indent="0">
              <a:buNone/>
            </a:pPr>
            <a:endParaRPr lang="en-IN" dirty="0" smtClean="0"/>
          </a:p>
        </p:txBody>
      </p:sp>
      <p:sp>
        <p:nvSpPr>
          <p:cNvPr id="4" name="Down Arrow 3"/>
          <p:cNvSpPr/>
          <p:nvPr/>
        </p:nvSpPr>
        <p:spPr>
          <a:xfrm>
            <a:off x="3995936" y="2266343"/>
            <a:ext cx="484632" cy="7306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3995936" y="3789040"/>
            <a:ext cx="484632" cy="7306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Down Arrow 5"/>
          <p:cNvSpPr/>
          <p:nvPr/>
        </p:nvSpPr>
        <p:spPr>
          <a:xfrm>
            <a:off x="3995936" y="5013177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90016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2152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4. Access to new markets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 smtClean="0"/>
              <a:t>  When 2 or more enterprises join hands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   Get access to each other’s market</a:t>
            </a:r>
          </a:p>
          <a:p>
            <a:pPr marL="64008" indent="0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dirty="0" smtClean="0"/>
              <a:t>Market expands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3923928" y="1916832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3923928" y="3068960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27353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5. Access to latest technology</a:t>
            </a:r>
          </a:p>
          <a:p>
            <a:pPr marL="64008" indent="0">
              <a:buNone/>
            </a:pPr>
            <a:endParaRPr lang="en-IN" b="1" i="1" u="sng" dirty="0">
              <a:latin typeface="Cambria Math"/>
            </a:endParaRPr>
          </a:p>
          <a:p>
            <a:pPr marL="64008" indent="0">
              <a:buNone/>
            </a:pPr>
            <a:r>
              <a:rPr lang="en-IN" dirty="0" smtClean="0"/>
              <a:t>     companyA                       companyB</a:t>
            </a: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762134" y="191683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6372200" y="191683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396639" y="2996952"/>
            <a:ext cx="32156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Local company</a:t>
            </a:r>
            <a:endParaRPr lang="en-IN" sz="3000" dirty="0"/>
          </a:p>
        </p:txBody>
      </p:sp>
      <p:sp>
        <p:nvSpPr>
          <p:cNvPr id="7" name="TextBox 6"/>
          <p:cNvSpPr txBox="1"/>
          <p:nvPr/>
        </p:nvSpPr>
        <p:spPr>
          <a:xfrm>
            <a:off x="5313516" y="2976351"/>
            <a:ext cx="260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Large MNC</a:t>
            </a:r>
            <a:endParaRPr lang="en-IN" sz="3000" dirty="0"/>
          </a:p>
        </p:txBody>
      </p:sp>
      <p:sp>
        <p:nvSpPr>
          <p:cNvPr id="8" name="Down Arrow 7"/>
          <p:cNvSpPr/>
          <p:nvPr/>
        </p:nvSpPr>
        <p:spPr>
          <a:xfrm>
            <a:off x="6372200" y="363530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5317928" y="4762995"/>
            <a:ext cx="394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dirty="0" smtClean="0"/>
              <a:t>Technological advancements</a:t>
            </a:r>
            <a:endParaRPr lang="en-IN" sz="3000" dirty="0"/>
          </a:p>
        </p:txBody>
      </p:sp>
      <p:sp>
        <p:nvSpPr>
          <p:cNvPr id="10" name="Bent-Up Arrow 9"/>
          <p:cNvSpPr/>
          <p:nvPr/>
        </p:nvSpPr>
        <p:spPr>
          <a:xfrm rot="5400000">
            <a:off x="2256568" y="3207340"/>
            <a:ext cx="2313974" cy="3169906"/>
          </a:xfrm>
          <a:prstGeom prst="bentUpArrow">
            <a:avLst>
              <a:gd name="adj1" fmla="val 13793"/>
              <a:gd name="adj2" fmla="val 25295"/>
              <a:gd name="adj3" fmla="val 208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2246766" y="4742873"/>
            <a:ext cx="2109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 smtClean="0"/>
              <a:t>Benefited by</a:t>
            </a:r>
            <a:endParaRPr lang="en-IN" sz="2400" dirty="0"/>
          </a:p>
        </p:txBody>
      </p:sp>
      <p:sp>
        <p:nvSpPr>
          <p:cNvPr id="12" name="Oval 11"/>
          <p:cNvSpPr/>
          <p:nvPr/>
        </p:nvSpPr>
        <p:spPr>
          <a:xfrm>
            <a:off x="3301371" y="1124744"/>
            <a:ext cx="2238565" cy="10652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700" dirty="0" smtClean="0"/>
              <a:t>Joint Venture</a:t>
            </a:r>
            <a:endParaRPr lang="en-IN" sz="2700" dirty="0"/>
          </a:p>
        </p:txBody>
      </p:sp>
    </p:spTree>
    <p:extLst>
      <p:ext uri="{BB962C8B-B14F-4D97-AF65-F5344CB8AC3E}">
        <p14:creationId xmlns:p14="http://schemas.microsoft.com/office/powerpoint/2010/main" xmlns="" val="140678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10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6. Scope of expansion                  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 smtClean="0"/>
              <a:t>has large financial resources</a:t>
            </a:r>
          </a:p>
          <a:p>
            <a:pPr marL="64008" indent="0">
              <a:buNone/>
            </a:pPr>
            <a:r>
              <a:rPr lang="en-IN" dirty="0" smtClean="0"/>
              <a:t>                CAPITAL</a:t>
            </a:r>
            <a:endParaRPr lang="en-IN" b="1" u="sng" dirty="0" smtClean="0"/>
          </a:p>
          <a:p>
            <a:pPr marL="64008" indent="0">
              <a:buNone/>
            </a:pPr>
            <a:r>
              <a:rPr lang="en-IN" dirty="0" smtClean="0"/>
              <a:t>                     </a:t>
            </a:r>
          </a:p>
          <a:p>
            <a:pPr marL="64008" indent="0">
              <a:buNone/>
            </a:pPr>
            <a:endParaRPr lang="en-IN" b="1" u="sng" dirty="0" smtClean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2554740" y="836712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Curved Left Arrow 4"/>
          <p:cNvSpPr/>
          <p:nvPr/>
        </p:nvSpPr>
        <p:spPr>
          <a:xfrm>
            <a:off x="5940152" y="1575674"/>
            <a:ext cx="2016224" cy="746643"/>
          </a:xfrm>
          <a:prstGeom prst="curvedLeftArrow">
            <a:avLst>
              <a:gd name="adj1" fmla="val 9593"/>
              <a:gd name="adj2" fmla="val 50000"/>
              <a:gd name="adj3" fmla="val 25000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945308" y="2636912"/>
            <a:ext cx="18517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90082" y="2636912"/>
            <a:ext cx="1727073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0052" y="3087348"/>
            <a:ext cx="228839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500" dirty="0" smtClean="0"/>
              <a:t>Attracted from public</a:t>
            </a:r>
            <a:endParaRPr lang="en-IN" sz="2500" dirty="0"/>
          </a:p>
        </p:txBody>
      </p:sp>
      <p:sp>
        <p:nvSpPr>
          <p:cNvPr id="14" name="TextBox 13"/>
          <p:cNvSpPr txBox="1"/>
          <p:nvPr/>
        </p:nvSpPr>
        <p:spPr>
          <a:xfrm>
            <a:off x="3383868" y="3147324"/>
            <a:ext cx="43564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500" dirty="0" smtClean="0"/>
              <a:t>Loans from banks </a:t>
            </a:r>
          </a:p>
          <a:p>
            <a:r>
              <a:rPr lang="en-IN" sz="2500" dirty="0"/>
              <a:t> </a:t>
            </a:r>
            <a:r>
              <a:rPr lang="en-IN" sz="2500" dirty="0" smtClean="0"/>
              <a:t>or financial institution</a:t>
            </a:r>
            <a:endParaRPr lang="en-IN" sz="2500" dirty="0"/>
          </a:p>
        </p:txBody>
      </p:sp>
      <p:sp>
        <p:nvSpPr>
          <p:cNvPr id="15" name="TextBox 14"/>
          <p:cNvSpPr txBox="1"/>
          <p:nvPr/>
        </p:nvSpPr>
        <p:spPr>
          <a:xfrm rot="5400000">
            <a:off x="2499428" y="2586953"/>
            <a:ext cx="120093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5000" dirty="0" smtClean="0"/>
              <a:t>}</a:t>
            </a:r>
            <a:endParaRPr lang="en-IN" sz="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395536" y="5157192"/>
            <a:ext cx="6336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000" u="sng" dirty="0" smtClean="0"/>
              <a:t>Reason Investors are inclined to invest in shares</a:t>
            </a:r>
          </a:p>
          <a:p>
            <a:r>
              <a:rPr lang="en-IN" sz="2000" dirty="0" smtClean="0"/>
              <a:t>limited liability</a:t>
            </a:r>
          </a:p>
          <a:p>
            <a:r>
              <a:rPr lang="en-IN" sz="2000" dirty="0" smtClean="0"/>
              <a:t>Transferable ownership</a:t>
            </a:r>
          </a:p>
          <a:p>
            <a:r>
              <a:rPr lang="en-IN" sz="2000" dirty="0" smtClean="0"/>
              <a:t>Possibility of high returns</a:t>
            </a: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xmlns="" val="415248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648072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IN" b="1" u="sng" dirty="0" smtClean="0"/>
              <a:t>7. Professional Management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In large scale operations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Division of work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Each department deals with a particular activity and is headed by an expert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Management is in the hands of specialised and experiences personnel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balanced and rational decision making</a:t>
            </a:r>
            <a:endParaRPr lang="en-IN" dirty="0"/>
          </a:p>
        </p:txBody>
      </p:sp>
      <p:sp>
        <p:nvSpPr>
          <p:cNvPr id="2" name="Down Arrow 1"/>
          <p:cNvSpPr/>
          <p:nvPr/>
        </p:nvSpPr>
        <p:spPr>
          <a:xfrm>
            <a:off x="2599701" y="1268798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Down Arrow 3"/>
          <p:cNvSpPr/>
          <p:nvPr/>
        </p:nvSpPr>
        <p:spPr>
          <a:xfrm>
            <a:off x="2599701" y="2348880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2599701" y="3935144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Down Arrow 5"/>
          <p:cNvSpPr/>
          <p:nvPr/>
        </p:nvSpPr>
        <p:spPr>
          <a:xfrm>
            <a:off x="2599701" y="5517232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0816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980728"/>
          </a:xfrm>
        </p:spPr>
        <p:txBody>
          <a:bodyPr/>
          <a:lstStyle/>
          <a:p>
            <a:pPr algn="ctr"/>
            <a:r>
              <a:rPr lang="en-IN" dirty="0" smtClean="0"/>
              <a:t>Demerits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402072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1. Complexity in formation</a:t>
            </a:r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Large amount of time, effort and procedures </a:t>
            </a:r>
          </a:p>
          <a:p>
            <a:pPr marL="64008" indent="0">
              <a:buNone/>
            </a:pPr>
            <a:r>
              <a:rPr lang="en-IN" dirty="0" smtClean="0"/>
              <a:t>( i.e. legal documents preparation)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According to Companies Act</a:t>
            </a:r>
          </a:p>
          <a:p>
            <a:pPr marL="64008" indent="0">
              <a:buNone/>
            </a:pPr>
            <a:endParaRPr lang="en-IN" dirty="0"/>
          </a:p>
          <a:p>
            <a:pPr marL="578358" indent="-514350">
              <a:buAutoNum type="arabicPeriod"/>
            </a:pPr>
            <a:endParaRPr lang="en-IN" b="1" u="sng" dirty="0"/>
          </a:p>
        </p:txBody>
      </p:sp>
      <p:sp>
        <p:nvSpPr>
          <p:cNvPr id="4" name="Oval 3"/>
          <p:cNvSpPr/>
          <p:nvPr/>
        </p:nvSpPr>
        <p:spPr>
          <a:xfrm>
            <a:off x="719572" y="836712"/>
            <a:ext cx="2232248" cy="1042705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1583668" y="1879417"/>
            <a:ext cx="504056" cy="4694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Down Arrow 5"/>
          <p:cNvSpPr/>
          <p:nvPr/>
        </p:nvSpPr>
        <p:spPr>
          <a:xfrm>
            <a:off x="1583668" y="3277728"/>
            <a:ext cx="504056" cy="4694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14093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6168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2. Lack of secrecy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 smtClean="0"/>
              <a:t>According to the Companies Act:</a:t>
            </a:r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A company has to provide information  from  time-to-time to the Office of Registrar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available to general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        public</a:t>
            </a:r>
            <a:endParaRPr lang="en-IN" dirty="0"/>
          </a:p>
        </p:txBody>
      </p:sp>
      <p:sp>
        <p:nvSpPr>
          <p:cNvPr id="4" name="Oval 3"/>
          <p:cNvSpPr/>
          <p:nvPr/>
        </p:nvSpPr>
        <p:spPr>
          <a:xfrm>
            <a:off x="5580112" y="2093907"/>
            <a:ext cx="2333144" cy="1042705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6746684" y="3136612"/>
            <a:ext cx="201580" cy="8684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68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6168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3. Numerous Regulations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 smtClean="0"/>
              <a:t>Functioning                          Large no. of </a:t>
            </a:r>
          </a:p>
          <a:p>
            <a:pPr marL="64008" indent="0">
              <a:buNone/>
            </a:pPr>
            <a:r>
              <a:rPr lang="en-IN" dirty="0" smtClean="0"/>
              <a:t>Of company                        legal formalities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                                                 e.g. an audit,                                                                                             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               filing reports,</a:t>
            </a:r>
          </a:p>
          <a:p>
            <a:pPr marL="64008" indent="0" algn="r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 obtaining certificates                                                                                         from agencies</a:t>
            </a:r>
            <a:endParaRPr lang="en-IN" dirty="0"/>
          </a:p>
        </p:txBody>
      </p:sp>
      <p:sp>
        <p:nvSpPr>
          <p:cNvPr id="4" name="Right Arrow 3"/>
          <p:cNvSpPr/>
          <p:nvPr/>
        </p:nvSpPr>
        <p:spPr>
          <a:xfrm>
            <a:off x="3163227" y="1052736"/>
            <a:ext cx="2232248" cy="14207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SUBJECTED TO</a:t>
            </a:r>
            <a:endParaRPr lang="en-IN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5918" y="1763104"/>
            <a:ext cx="2320537" cy="710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Down Arrow 4"/>
          <p:cNvSpPr/>
          <p:nvPr/>
        </p:nvSpPr>
        <p:spPr>
          <a:xfrm>
            <a:off x="7249314" y="2473472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3775295" y="1763104"/>
            <a:ext cx="50405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5000" dirty="0" smtClean="0"/>
              <a:t>{</a:t>
            </a:r>
            <a:endParaRPr lang="en-IN" sz="25000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2912746"/>
            <a:ext cx="331236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000" dirty="0" smtClean="0"/>
              <a:t>Time consuming </a:t>
            </a:r>
          </a:p>
          <a:p>
            <a:pPr algn="ctr"/>
            <a:r>
              <a:rPr lang="en-IN" sz="3000" dirty="0"/>
              <a:t> </a:t>
            </a:r>
            <a:r>
              <a:rPr lang="en-IN" sz="3000" dirty="0" smtClean="0"/>
              <a:t>       &amp;</a:t>
            </a:r>
          </a:p>
          <a:p>
            <a:pPr algn="ctr"/>
            <a:r>
              <a:rPr lang="en-IN" sz="3000" dirty="0" smtClean="0"/>
              <a:t>Reduces freedom of </a:t>
            </a:r>
          </a:p>
          <a:p>
            <a:pPr algn="ctr"/>
            <a:r>
              <a:rPr lang="en-IN" sz="3000" dirty="0" smtClean="0"/>
              <a:t>operations</a:t>
            </a:r>
            <a:endParaRPr lang="en-IN" sz="3000" dirty="0"/>
          </a:p>
        </p:txBody>
      </p:sp>
    </p:spTree>
    <p:extLst>
      <p:ext uri="{BB962C8B-B14F-4D97-AF65-F5344CB8AC3E}">
        <p14:creationId xmlns:p14="http://schemas.microsoft.com/office/powerpoint/2010/main" xmlns="" val="34253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61941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4. Delay in decision making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r>
              <a:rPr lang="en-IN" dirty="0" smtClean="0"/>
              <a:t>                 time consuming process    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              </a:t>
            </a:r>
          </a:p>
          <a:p>
            <a:pPr marL="64008" indent="0">
              <a:buNone/>
            </a:pPr>
            <a:r>
              <a:rPr lang="en-IN" dirty="0" smtClean="0"/>
              <a:t>  Board of Directors            General Meeting</a:t>
            </a:r>
          </a:p>
          <a:p>
            <a:pPr marL="64008" indent="0">
              <a:buNone/>
            </a:pPr>
            <a:endParaRPr lang="en-IN" dirty="0"/>
          </a:p>
          <a:p>
            <a:pPr marL="64008" indent="0" algn="ctr">
              <a:buNone/>
            </a:pPr>
            <a:r>
              <a:rPr lang="en-IN" u="sng" dirty="0" smtClean="0"/>
              <a:t>RESULT:</a:t>
            </a:r>
          </a:p>
          <a:p>
            <a:pPr marL="64008" indent="0" algn="ctr">
              <a:buNone/>
            </a:pPr>
            <a:r>
              <a:rPr lang="en-IN" dirty="0" smtClean="0"/>
              <a:t>Delay in decision making</a:t>
            </a:r>
          </a:p>
          <a:p>
            <a:pPr marL="64008" indent="0" algn="ctr">
              <a:buNone/>
            </a:pPr>
            <a:r>
              <a:rPr lang="en-IN" dirty="0" smtClean="0"/>
              <a:t>And execution</a:t>
            </a:r>
          </a:p>
          <a:p>
            <a:pPr marL="64008" indent="0" algn="ctr">
              <a:buNone/>
            </a:pPr>
            <a:r>
              <a:rPr lang="en-IN" dirty="0" smtClean="0">
                <a:solidFill>
                  <a:srgbClr val="FF0000"/>
                </a:solidFill>
              </a:rPr>
              <a:t>Opportunities lost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699792" y="116632"/>
            <a:ext cx="3312368" cy="926072"/>
          </a:xfrm>
          <a:prstGeom prst="ellipse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>
            <a:off x="4113660" y="1075297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987824" y="1916832"/>
            <a:ext cx="136815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355976" y="1916832"/>
            <a:ext cx="150378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5410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669360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5. Oligarchic Management</a:t>
            </a:r>
          </a:p>
          <a:p>
            <a:pPr marL="64008" indent="0">
              <a:buNone/>
            </a:pPr>
            <a:r>
              <a:rPr lang="en-IN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           </a:t>
            </a:r>
            <a:r>
              <a:rPr lang="en-IN" sz="25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rule </a:t>
            </a:r>
            <a:r>
              <a:rPr lang="en-IN" sz="25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by a few</a:t>
            </a:r>
          </a:p>
          <a:p>
            <a:pPr marL="64008" indent="0">
              <a:buNone/>
            </a:pPr>
            <a:r>
              <a:rPr lang="en-IN" dirty="0" smtClean="0"/>
              <a:t>Shareholders are scattered →disunited</a:t>
            </a:r>
            <a:endParaRPr lang="en-IN" dirty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  Not interested in company meetings</a:t>
            </a:r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B.O.D enjoy considerable freedom in exercising their power which they can use against the interest of shareholders</a:t>
            </a:r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Dissatisfied shareholders→ sell their shares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           &amp; exit company</a:t>
            </a:r>
          </a:p>
          <a:p>
            <a:pPr marL="64008" indent="0">
              <a:buNone/>
            </a:pPr>
            <a:endParaRPr lang="en-I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599" y="0"/>
            <a:ext cx="2160241" cy="9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Down Arrow 4"/>
          <p:cNvSpPr/>
          <p:nvPr/>
        </p:nvSpPr>
        <p:spPr>
          <a:xfrm>
            <a:off x="3799336" y="1777762"/>
            <a:ext cx="484632" cy="6443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Down Arrow 6"/>
          <p:cNvSpPr/>
          <p:nvPr/>
        </p:nvSpPr>
        <p:spPr>
          <a:xfrm>
            <a:off x="3799336" y="2925124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Down Arrow 7"/>
          <p:cNvSpPr/>
          <p:nvPr/>
        </p:nvSpPr>
        <p:spPr>
          <a:xfrm>
            <a:off x="3799336" y="4941168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843808" y="692696"/>
            <a:ext cx="168247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33315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686800" cy="6266168"/>
          </a:xfrm>
        </p:spPr>
        <p:txBody>
          <a:bodyPr/>
          <a:lstStyle/>
          <a:p>
            <a:pPr marL="64008" indent="0">
              <a:buNone/>
            </a:pPr>
            <a:r>
              <a:rPr lang="en-IN" b="1" u="sng" dirty="0" smtClean="0"/>
              <a:t>6. Conflict in Interests </a:t>
            </a:r>
          </a:p>
          <a:p>
            <a:pPr marL="64008" indent="0">
              <a:buNone/>
            </a:pPr>
            <a:endParaRPr lang="en-IN" b="1" u="sng" dirty="0"/>
          </a:p>
          <a:p>
            <a:pPr marL="64008" indent="0">
              <a:buNone/>
            </a:pPr>
            <a:endParaRPr lang="en-IN" dirty="0" smtClean="0"/>
          </a:p>
          <a:p>
            <a:pPr marL="64008" indent="0">
              <a:buNone/>
            </a:pPr>
            <a:r>
              <a:rPr lang="en-IN" dirty="0" smtClean="0"/>
              <a:t>Clash of demands or interests</a:t>
            </a:r>
            <a:endParaRPr lang="en-IN" dirty="0"/>
          </a:p>
          <a:p>
            <a:pPr marL="64008" indent="0">
              <a:buNone/>
            </a:pPr>
            <a:endParaRPr lang="en-IN" dirty="0"/>
          </a:p>
          <a:p>
            <a:pPr marL="64008" indent="0">
              <a:buNone/>
            </a:pPr>
            <a:r>
              <a:rPr lang="en-IN" dirty="0" smtClean="0"/>
              <a:t>e.g. employees→ higher salaries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consumers→ better goods in lower price</a:t>
            </a:r>
          </a:p>
          <a:p>
            <a:pPr marL="64008" indent="0">
              <a:buNone/>
            </a:pPr>
            <a:r>
              <a:rPr lang="en-IN" dirty="0"/>
              <a:t> </a:t>
            </a:r>
            <a:r>
              <a:rPr lang="en-IN" dirty="0" smtClean="0"/>
              <a:t>       shareholders→ higher dividends</a:t>
            </a:r>
            <a:endParaRPr lang="en-IN" dirty="0"/>
          </a:p>
        </p:txBody>
      </p:sp>
      <p:sp>
        <p:nvSpPr>
          <p:cNvPr id="4" name="Down Arrow 3"/>
          <p:cNvSpPr/>
          <p:nvPr/>
        </p:nvSpPr>
        <p:spPr>
          <a:xfrm>
            <a:off x="1907704" y="764704"/>
            <a:ext cx="864096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6859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4051</TotalTime>
  <Words>756</Words>
  <Application>Microsoft Office PowerPoint</Application>
  <PresentationFormat>On-screen Show (4:3)</PresentationFormat>
  <Paragraphs>224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Verve</vt:lpstr>
      <vt:lpstr>JOINT STOCK COMPANY </vt:lpstr>
      <vt:lpstr>Why Company?</vt:lpstr>
      <vt:lpstr>MEANING OF COMPANY</vt:lpstr>
      <vt:lpstr>JOINT STOCK COMPANY</vt:lpstr>
      <vt:lpstr>Features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Merits </vt:lpstr>
      <vt:lpstr>Slide 15</vt:lpstr>
      <vt:lpstr>Slide 16</vt:lpstr>
      <vt:lpstr>Slide 17</vt:lpstr>
      <vt:lpstr>Slide 18</vt:lpstr>
      <vt:lpstr>Slide 19</vt:lpstr>
      <vt:lpstr>Slide 20</vt:lpstr>
      <vt:lpstr>Demerits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Avisha</dc:creator>
  <cp:lastModifiedBy>admin</cp:lastModifiedBy>
  <cp:revision>83</cp:revision>
  <dcterms:created xsi:type="dcterms:W3CDTF">2016-06-19T14:24:52Z</dcterms:created>
  <dcterms:modified xsi:type="dcterms:W3CDTF">2016-07-07T12:34:49Z</dcterms:modified>
</cp:coreProperties>
</file>